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8803600" cy="36009263"/>
  <p:notesSz cx="6858000" cy="9144000"/>
  <p:defaultTextStyle>
    <a:defPPr>
      <a:defRPr lang="fr-FR"/>
    </a:defPPr>
    <a:lvl1pPr marL="0" algn="l" defTabSz="1851751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51751" algn="l" defTabSz="1851751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03503" algn="l" defTabSz="1851751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55254" algn="l" defTabSz="1851751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07006" algn="l" defTabSz="1851751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58757" algn="l" defTabSz="1851751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10509" algn="l" defTabSz="1851751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62260" algn="l" defTabSz="1851751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814012" algn="l" defTabSz="1851751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1" d="100"/>
          <a:sy n="41" d="100"/>
        </p:scale>
        <p:origin x="-400" y="1136"/>
      </p:cViewPr>
      <p:guideLst>
        <p:guide orient="horz" pos="11342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60270" y="11186214"/>
            <a:ext cx="24483060" cy="771865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0540" y="20405249"/>
            <a:ext cx="20162520" cy="92023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3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5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8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10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2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4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0399-1319-264E-A166-CDA3A9AD48A3}" type="datetimeFigureOut">
              <a:rPr lang="fr-FR" smtClean="0"/>
              <a:t>09/05/13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B74D-EDFB-BF4D-AED9-E8C9816AB3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66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0399-1319-264E-A166-CDA3A9AD48A3}" type="datetimeFigureOut">
              <a:rPr lang="fr-FR" smtClean="0"/>
              <a:t>09/05/13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B74D-EDFB-BF4D-AED9-E8C9816AB3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9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0882610" y="1442043"/>
            <a:ext cx="6480810" cy="3072457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0180" y="1442043"/>
            <a:ext cx="18962370" cy="3072457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0399-1319-264E-A166-CDA3A9AD48A3}" type="datetimeFigureOut">
              <a:rPr lang="fr-FR" smtClean="0"/>
              <a:t>09/05/13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B74D-EDFB-BF4D-AED9-E8C9816AB3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28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0399-1319-264E-A166-CDA3A9AD48A3}" type="datetimeFigureOut">
              <a:rPr lang="fr-FR" smtClean="0"/>
              <a:t>09/05/13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B74D-EDFB-BF4D-AED9-E8C9816AB3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5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5286" y="23139288"/>
            <a:ext cx="24483060" cy="7151840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75286" y="15262264"/>
            <a:ext cx="24483060" cy="7877024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175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3503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525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7006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8757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10509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6226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4012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0399-1319-264E-A166-CDA3A9AD48A3}" type="datetimeFigureOut">
              <a:rPr lang="fr-FR" smtClean="0"/>
              <a:t>09/05/13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B74D-EDFB-BF4D-AED9-E8C9816AB3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24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40180" y="8402164"/>
            <a:ext cx="12721590" cy="23764449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641830" y="8402164"/>
            <a:ext cx="12721590" cy="23764449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0399-1319-264E-A166-CDA3A9AD48A3}" type="datetimeFigureOut">
              <a:rPr lang="fr-FR" smtClean="0"/>
              <a:t>09/05/13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B74D-EDFB-BF4D-AED9-E8C9816AB3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4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8060409"/>
            <a:ext cx="12726592" cy="3359195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751" indent="0">
              <a:buNone/>
              <a:defRPr sz="8100" b="1"/>
            </a:lvl2pPr>
            <a:lvl3pPr marL="3703503" indent="0">
              <a:buNone/>
              <a:defRPr sz="7300" b="1"/>
            </a:lvl3pPr>
            <a:lvl4pPr marL="5555254" indent="0">
              <a:buNone/>
              <a:defRPr sz="6500" b="1"/>
            </a:lvl4pPr>
            <a:lvl5pPr marL="7407006" indent="0">
              <a:buNone/>
              <a:defRPr sz="6500" b="1"/>
            </a:lvl5pPr>
            <a:lvl6pPr marL="9258757" indent="0">
              <a:buNone/>
              <a:defRPr sz="6500" b="1"/>
            </a:lvl6pPr>
            <a:lvl7pPr marL="11110509" indent="0">
              <a:buNone/>
              <a:defRPr sz="6500" b="1"/>
            </a:lvl7pPr>
            <a:lvl8pPr marL="12962260" indent="0">
              <a:buNone/>
              <a:defRPr sz="6500" b="1"/>
            </a:lvl8pPr>
            <a:lvl9pPr marL="14814012" indent="0">
              <a:buNone/>
              <a:defRPr sz="65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40180" y="11419604"/>
            <a:ext cx="12726592" cy="20747006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4631830" y="8060409"/>
            <a:ext cx="12731591" cy="3359195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751" indent="0">
              <a:buNone/>
              <a:defRPr sz="8100" b="1"/>
            </a:lvl2pPr>
            <a:lvl3pPr marL="3703503" indent="0">
              <a:buNone/>
              <a:defRPr sz="7300" b="1"/>
            </a:lvl3pPr>
            <a:lvl4pPr marL="5555254" indent="0">
              <a:buNone/>
              <a:defRPr sz="6500" b="1"/>
            </a:lvl4pPr>
            <a:lvl5pPr marL="7407006" indent="0">
              <a:buNone/>
              <a:defRPr sz="6500" b="1"/>
            </a:lvl5pPr>
            <a:lvl6pPr marL="9258757" indent="0">
              <a:buNone/>
              <a:defRPr sz="6500" b="1"/>
            </a:lvl6pPr>
            <a:lvl7pPr marL="11110509" indent="0">
              <a:buNone/>
              <a:defRPr sz="6500" b="1"/>
            </a:lvl7pPr>
            <a:lvl8pPr marL="12962260" indent="0">
              <a:buNone/>
              <a:defRPr sz="6500" b="1"/>
            </a:lvl8pPr>
            <a:lvl9pPr marL="14814012" indent="0">
              <a:buNone/>
              <a:defRPr sz="65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4631830" y="11419604"/>
            <a:ext cx="12731591" cy="20747006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0399-1319-264E-A166-CDA3A9AD48A3}" type="datetimeFigureOut">
              <a:rPr lang="fr-FR" smtClean="0"/>
              <a:t>09/05/13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B74D-EDFB-BF4D-AED9-E8C9816AB3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79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0399-1319-264E-A166-CDA3A9AD48A3}" type="datetimeFigureOut">
              <a:rPr lang="fr-FR" smtClean="0"/>
              <a:t>09/05/13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B74D-EDFB-BF4D-AED9-E8C9816AB3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53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0399-1319-264E-A166-CDA3A9AD48A3}" type="datetimeFigureOut">
              <a:rPr lang="fr-FR" smtClean="0"/>
              <a:t>09/05/13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B74D-EDFB-BF4D-AED9-E8C9816AB3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7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2" y="1433702"/>
            <a:ext cx="9476186" cy="6101570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61407" y="1433705"/>
            <a:ext cx="16102013" cy="30732908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0182" y="7535274"/>
            <a:ext cx="9476186" cy="24631339"/>
          </a:xfrm>
        </p:spPr>
        <p:txBody>
          <a:bodyPr/>
          <a:lstStyle>
            <a:lvl1pPr marL="0" indent="0">
              <a:buNone/>
              <a:defRPr sz="5700"/>
            </a:lvl1pPr>
            <a:lvl2pPr marL="1851751" indent="0">
              <a:buNone/>
              <a:defRPr sz="4900"/>
            </a:lvl2pPr>
            <a:lvl3pPr marL="3703503" indent="0">
              <a:buNone/>
              <a:defRPr sz="4100"/>
            </a:lvl3pPr>
            <a:lvl4pPr marL="5555254" indent="0">
              <a:buNone/>
              <a:defRPr sz="3600"/>
            </a:lvl4pPr>
            <a:lvl5pPr marL="7407006" indent="0">
              <a:buNone/>
              <a:defRPr sz="3600"/>
            </a:lvl5pPr>
            <a:lvl6pPr marL="9258757" indent="0">
              <a:buNone/>
              <a:defRPr sz="3600"/>
            </a:lvl6pPr>
            <a:lvl7pPr marL="11110509" indent="0">
              <a:buNone/>
              <a:defRPr sz="3600"/>
            </a:lvl7pPr>
            <a:lvl8pPr marL="12962260" indent="0">
              <a:buNone/>
              <a:defRPr sz="3600"/>
            </a:lvl8pPr>
            <a:lvl9pPr marL="14814012" indent="0">
              <a:buNone/>
              <a:defRPr sz="3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0399-1319-264E-A166-CDA3A9AD48A3}" type="datetimeFigureOut">
              <a:rPr lang="fr-FR" smtClean="0"/>
              <a:t>09/05/13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B74D-EDFB-BF4D-AED9-E8C9816AB3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11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5707" y="25206484"/>
            <a:ext cx="17282160" cy="2975768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645707" y="3217494"/>
            <a:ext cx="17282160" cy="21605558"/>
          </a:xfrm>
        </p:spPr>
        <p:txBody>
          <a:bodyPr/>
          <a:lstStyle>
            <a:lvl1pPr marL="0" indent="0">
              <a:buNone/>
              <a:defRPr sz="13000"/>
            </a:lvl1pPr>
            <a:lvl2pPr marL="1851751" indent="0">
              <a:buNone/>
              <a:defRPr sz="11300"/>
            </a:lvl2pPr>
            <a:lvl3pPr marL="3703503" indent="0">
              <a:buNone/>
              <a:defRPr sz="9700"/>
            </a:lvl3pPr>
            <a:lvl4pPr marL="5555254" indent="0">
              <a:buNone/>
              <a:defRPr sz="8100"/>
            </a:lvl4pPr>
            <a:lvl5pPr marL="7407006" indent="0">
              <a:buNone/>
              <a:defRPr sz="8100"/>
            </a:lvl5pPr>
            <a:lvl6pPr marL="9258757" indent="0">
              <a:buNone/>
              <a:defRPr sz="8100"/>
            </a:lvl6pPr>
            <a:lvl7pPr marL="11110509" indent="0">
              <a:buNone/>
              <a:defRPr sz="8100"/>
            </a:lvl7pPr>
            <a:lvl8pPr marL="12962260" indent="0">
              <a:buNone/>
              <a:defRPr sz="8100"/>
            </a:lvl8pPr>
            <a:lvl9pPr marL="14814012" indent="0">
              <a:buNone/>
              <a:defRPr sz="8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645707" y="28182252"/>
            <a:ext cx="17282160" cy="4226084"/>
          </a:xfrm>
        </p:spPr>
        <p:txBody>
          <a:bodyPr/>
          <a:lstStyle>
            <a:lvl1pPr marL="0" indent="0">
              <a:buNone/>
              <a:defRPr sz="5700"/>
            </a:lvl1pPr>
            <a:lvl2pPr marL="1851751" indent="0">
              <a:buNone/>
              <a:defRPr sz="4900"/>
            </a:lvl2pPr>
            <a:lvl3pPr marL="3703503" indent="0">
              <a:buNone/>
              <a:defRPr sz="4100"/>
            </a:lvl3pPr>
            <a:lvl4pPr marL="5555254" indent="0">
              <a:buNone/>
              <a:defRPr sz="3600"/>
            </a:lvl4pPr>
            <a:lvl5pPr marL="7407006" indent="0">
              <a:buNone/>
              <a:defRPr sz="3600"/>
            </a:lvl5pPr>
            <a:lvl6pPr marL="9258757" indent="0">
              <a:buNone/>
              <a:defRPr sz="3600"/>
            </a:lvl6pPr>
            <a:lvl7pPr marL="11110509" indent="0">
              <a:buNone/>
              <a:defRPr sz="3600"/>
            </a:lvl7pPr>
            <a:lvl8pPr marL="12962260" indent="0">
              <a:buNone/>
              <a:defRPr sz="3600"/>
            </a:lvl8pPr>
            <a:lvl9pPr marL="14814012" indent="0">
              <a:buNone/>
              <a:defRPr sz="3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0399-1319-264E-A166-CDA3A9AD48A3}" type="datetimeFigureOut">
              <a:rPr lang="fr-FR" smtClean="0"/>
              <a:t>09/05/13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B74D-EDFB-BF4D-AED9-E8C9816AB3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13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40180" y="1442040"/>
            <a:ext cx="25923240" cy="6001544"/>
          </a:xfrm>
          <a:prstGeom prst="rect">
            <a:avLst/>
          </a:prstGeom>
        </p:spPr>
        <p:txBody>
          <a:bodyPr vert="horz" lIns="370350" tIns="185175" rIns="370350" bIns="185175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8402164"/>
            <a:ext cx="25923240" cy="23764449"/>
          </a:xfrm>
          <a:prstGeom prst="rect">
            <a:avLst/>
          </a:prstGeom>
        </p:spPr>
        <p:txBody>
          <a:bodyPr vert="horz" lIns="370350" tIns="185175" rIns="370350" bIns="185175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40180" y="33375255"/>
            <a:ext cx="6720840" cy="1917160"/>
          </a:xfrm>
          <a:prstGeom prst="rect">
            <a:avLst/>
          </a:prstGeom>
        </p:spPr>
        <p:txBody>
          <a:bodyPr vert="horz" lIns="370350" tIns="185175" rIns="370350" bIns="185175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E0399-1319-264E-A166-CDA3A9AD48A3}" type="datetimeFigureOut">
              <a:rPr lang="fr-FR" smtClean="0"/>
              <a:t>09/05/13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841230" y="33375255"/>
            <a:ext cx="9121140" cy="1917160"/>
          </a:xfrm>
          <a:prstGeom prst="rect">
            <a:avLst/>
          </a:prstGeom>
        </p:spPr>
        <p:txBody>
          <a:bodyPr vert="horz" lIns="370350" tIns="185175" rIns="370350" bIns="185175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0642580" y="33375255"/>
            <a:ext cx="6720840" cy="1917160"/>
          </a:xfrm>
          <a:prstGeom prst="rect">
            <a:avLst/>
          </a:prstGeom>
        </p:spPr>
        <p:txBody>
          <a:bodyPr vert="horz" lIns="370350" tIns="185175" rIns="370350" bIns="185175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7B74D-EDFB-BF4D-AED9-E8C9816AB3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39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51751" rtl="0" eaLnBrk="1" latinLnBrk="0" hangingPunct="1">
        <a:spcBef>
          <a:spcPct val="0"/>
        </a:spcBef>
        <a:buNone/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814" indent="-1388814" algn="l" defTabSz="1851751" rtl="0" eaLnBrk="1" latinLnBrk="0" hangingPunct="1">
        <a:spcBef>
          <a:spcPct val="20000"/>
        </a:spcBef>
        <a:buFont typeface="Arial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3009096" indent="-1157345" algn="l" defTabSz="1851751" rtl="0" eaLnBrk="1" latinLnBrk="0" hangingPunct="1">
        <a:spcBef>
          <a:spcPct val="20000"/>
        </a:spcBef>
        <a:buFont typeface="Arial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9379" indent="-925876" algn="l" defTabSz="1851751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81130" indent="-925876" algn="l" defTabSz="1851751" rtl="0" eaLnBrk="1" latinLnBrk="0" hangingPunct="1">
        <a:spcBef>
          <a:spcPct val="20000"/>
        </a:spcBef>
        <a:buFont typeface="Arial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2881" indent="-925876" algn="l" defTabSz="1851751" rtl="0" eaLnBrk="1" latinLnBrk="0" hangingPunct="1">
        <a:spcBef>
          <a:spcPct val="20000"/>
        </a:spcBef>
        <a:buFont typeface="Arial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4633" indent="-925876" algn="l" defTabSz="1851751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6384" indent="-925876" algn="l" defTabSz="1851751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8136" indent="-925876" algn="l" defTabSz="1851751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9887" indent="-925876" algn="l" defTabSz="1851751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5175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751" algn="l" defTabSz="185175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503" algn="l" defTabSz="185175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5254" algn="l" defTabSz="185175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7006" algn="l" defTabSz="185175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8757" algn="l" defTabSz="185175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10509" algn="l" defTabSz="185175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2260" algn="l" defTabSz="185175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4012" algn="l" defTabSz="185175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5" Type="http://schemas.openxmlformats.org/officeDocument/2006/relationships/image" Target="../media/image4.wmf"/><Relationship Id="rId6" Type="http://schemas.openxmlformats.org/officeDocument/2006/relationships/image" Target="../media/image5.wmf"/><Relationship Id="rId7" Type="http://schemas.openxmlformats.org/officeDocument/2006/relationships/image" Target="../media/image6.wmf"/><Relationship Id="rId8" Type="http://schemas.openxmlformats.org/officeDocument/2006/relationships/image" Target="../media/image7.wmf"/><Relationship Id="rId9" Type="http://schemas.openxmlformats.org/officeDocument/2006/relationships/image" Target="../media/image8.jpeg"/><Relationship Id="rId10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ZoneTexte 69"/>
          <p:cNvSpPr txBox="1"/>
          <p:nvPr/>
        </p:nvSpPr>
        <p:spPr>
          <a:xfrm>
            <a:off x="864296" y="8770641"/>
            <a:ext cx="246987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dirty="0" smtClean="0"/>
              <a:t>Comparaison REPER-CE1 et EDA (batterie validée et normée) </a:t>
            </a:r>
            <a:r>
              <a:rPr lang="fr-FR" sz="3200" dirty="0" smtClean="0">
                <a:sym typeface="Wingdings" pitchFamily="2" charset="2"/>
              </a:rPr>
              <a:t> Choix d’épreuves similaires dans les processus cognitifs ciblés</a:t>
            </a:r>
          </a:p>
          <a:p>
            <a:endParaRPr lang="fr-FR" sz="1200" dirty="0" smtClean="0">
              <a:sym typeface="Wingdings" pitchFamily="2" charset="2"/>
            </a:endParaRPr>
          </a:p>
          <a:p>
            <a:endParaRPr lang="fr-FR" sz="3200" dirty="0" smtClean="0">
              <a:sym typeface="Wingdings" pitchFamily="2" charset="2"/>
            </a:endParaRPr>
          </a:p>
          <a:p>
            <a:endParaRPr lang="fr-FR" sz="32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fr-FR" sz="3200" dirty="0" smtClean="0">
                <a:sym typeface="Wingdings" pitchFamily="2" charset="2"/>
              </a:rPr>
              <a:t>Comparaisons inter-épreuves et inter-domaines entre les deux tests (corrélations)</a:t>
            </a:r>
          </a:p>
          <a:p>
            <a:pPr>
              <a:buFont typeface="Wingdings" pitchFamily="2" charset="2"/>
              <a:buChar char="ü"/>
            </a:pPr>
            <a:r>
              <a:rPr lang="fr-FR" sz="3200" dirty="0" smtClean="0">
                <a:sym typeface="Wingdings" pitchFamily="2" charset="2"/>
              </a:rPr>
              <a:t>Estimation de la validité du repérage de REPER-CE1 sur la base du repérage de l’EDA  (valeurs prédictives)</a:t>
            </a:r>
          </a:p>
        </p:txBody>
      </p:sp>
      <p:sp>
        <p:nvSpPr>
          <p:cNvPr id="71" name="Ellipse 70"/>
          <p:cNvSpPr/>
          <p:nvPr/>
        </p:nvSpPr>
        <p:spPr>
          <a:xfrm>
            <a:off x="21530592" y="9346704"/>
            <a:ext cx="6840760" cy="345638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6 classes de CE1</a:t>
            </a:r>
          </a:p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97 enfants</a:t>
            </a:r>
          </a:p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Administration des 2 tests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3 passations/ enfant</a:t>
            </a:r>
          </a:p>
          <a:p>
            <a:pPr algn="ctr"/>
            <a:r>
              <a:rPr lang="fr-FR" sz="2000" i="1" dirty="0" smtClean="0">
                <a:solidFill>
                  <a:schemeClr val="tx1"/>
                </a:solidFill>
              </a:rPr>
              <a:t>Décembre et Janvier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2118049" y="13176446"/>
            <a:ext cx="27651072" cy="1855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Char char="ü"/>
            </a:pPr>
            <a:r>
              <a:rPr lang="fr-FR" sz="3200" dirty="0" smtClean="0"/>
              <a:t>Passation collective difficile pour les épreuves phonologiques (plafonnement )</a:t>
            </a:r>
            <a:endParaRPr lang="fr-FR" sz="3200" dirty="0" smtClean="0">
              <a:solidFill>
                <a:srgbClr val="FF0000"/>
              </a:solidFill>
            </a:endParaRPr>
          </a:p>
          <a:p>
            <a:pPr>
              <a:buClr>
                <a:srgbClr val="FF3300"/>
              </a:buClr>
              <a:buFont typeface="Wingdings" pitchFamily="2" charset="2"/>
              <a:buChar char="ü"/>
            </a:pPr>
            <a:r>
              <a:rPr lang="fr-FR" sz="3200" dirty="0" smtClean="0"/>
              <a:t>Bonnes corrélations et repérage similaire des enfants en difficulté pour les épreuves</a:t>
            </a:r>
          </a:p>
          <a:p>
            <a:r>
              <a:rPr lang="fr-FR" sz="3200" dirty="0" smtClean="0"/>
              <a:t> de lecture et de graphisme de REPER-CE1 et de l’EDA. </a:t>
            </a:r>
            <a:endParaRPr lang="fr-FR" sz="3200" dirty="0" smtClean="0"/>
          </a:p>
          <a:p>
            <a:endParaRPr lang="fr-FR" sz="3200" dirty="0"/>
          </a:p>
          <a:p>
            <a:endParaRPr lang="fr-FR" sz="3200" dirty="0" smtClean="0"/>
          </a:p>
          <a:p>
            <a:endParaRPr lang="fr-FR" sz="3200" dirty="0" smtClean="0"/>
          </a:p>
          <a:p>
            <a:endParaRPr lang="fr-FR" sz="3200" dirty="0" smtClean="0"/>
          </a:p>
          <a:p>
            <a:endParaRPr lang="fr-FR" sz="2000" dirty="0" smtClean="0"/>
          </a:p>
          <a:p>
            <a:r>
              <a:rPr lang="fr-FR" sz="2000" dirty="0" smtClean="0"/>
              <a:t>	</a:t>
            </a:r>
            <a:r>
              <a:rPr lang="fr-FR" sz="2400" dirty="0" smtClean="0"/>
              <a:t>                      Valeur prédictive </a:t>
            </a:r>
            <a:r>
              <a:rPr lang="fr-FR" sz="2400" dirty="0" smtClean="0"/>
              <a:t>positive	</a:t>
            </a:r>
            <a:r>
              <a:rPr lang="fr-FR" sz="2400" dirty="0" smtClean="0"/>
              <a:t>		      Valeur prédictive positive</a:t>
            </a:r>
          </a:p>
          <a:p>
            <a:r>
              <a:rPr lang="fr-FR" sz="2400" dirty="0" smtClean="0"/>
              <a:t>	                      </a:t>
            </a:r>
            <a:r>
              <a:rPr lang="fr-FR" sz="2400" dirty="0" smtClean="0">
                <a:solidFill>
                  <a:srgbClr val="C00000"/>
                </a:solidFill>
              </a:rPr>
              <a:t>67 %</a:t>
            </a:r>
            <a:r>
              <a:rPr lang="fr-FR" sz="2400" dirty="0" smtClean="0"/>
              <a:t>  (2 faux positifs</a:t>
            </a:r>
            <a:r>
              <a:rPr lang="fr-FR" sz="2400" dirty="0" smtClean="0"/>
              <a:t>)	</a:t>
            </a:r>
            <a:r>
              <a:rPr lang="fr-FR" sz="2400" dirty="0" smtClean="0"/>
              <a:t>		      </a:t>
            </a:r>
            <a:r>
              <a:rPr lang="fr-FR" sz="2400" dirty="0" smtClean="0">
                <a:solidFill>
                  <a:srgbClr val="C00000"/>
                </a:solidFill>
              </a:rPr>
              <a:t>50 %</a:t>
            </a:r>
            <a:r>
              <a:rPr lang="fr-FR" sz="2400" dirty="0" smtClean="0"/>
              <a:t> (3 faux positifs</a:t>
            </a:r>
            <a:r>
              <a:rPr lang="fr-FR" sz="2400" dirty="0" smtClean="0"/>
              <a:t>)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	                      Valeur prédictive </a:t>
            </a:r>
            <a:r>
              <a:rPr lang="fr-FR" sz="2400" dirty="0" smtClean="0"/>
              <a:t>négative	</a:t>
            </a:r>
            <a:r>
              <a:rPr lang="fr-FR" sz="2400" dirty="0" smtClean="0"/>
              <a:t>		      Valeur prédictive négative</a:t>
            </a:r>
          </a:p>
          <a:p>
            <a:r>
              <a:rPr lang="fr-FR" sz="2400" dirty="0" smtClean="0"/>
              <a:t>	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100 %</a:t>
            </a:r>
            <a:r>
              <a:rPr lang="fr-FR" sz="2400" dirty="0" smtClean="0"/>
              <a:t>	</a:t>
            </a:r>
            <a:r>
              <a:rPr lang="fr-FR" sz="2400" dirty="0" smtClean="0"/>
              <a:t>	</a:t>
            </a:r>
            <a:r>
              <a:rPr lang="fr-FR" sz="2400" dirty="0" smtClean="0"/>
              <a:t>		      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100 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% </a:t>
            </a:r>
            <a:r>
              <a:rPr lang="fr-FR" sz="2400" dirty="0" smtClean="0"/>
              <a:t>	               </a:t>
            </a:r>
          </a:p>
          <a:p>
            <a:r>
              <a:rPr lang="fr-FR" sz="2400" dirty="0" smtClean="0"/>
              <a:t> 	                      53% de la variance du score </a:t>
            </a:r>
            <a:r>
              <a:rPr lang="fr-FR" sz="2400" dirty="0" smtClean="0"/>
              <a:t>	</a:t>
            </a:r>
            <a:endParaRPr lang="fr-FR" sz="2400" dirty="0" smtClean="0"/>
          </a:p>
          <a:p>
            <a:r>
              <a:rPr lang="fr-FR" sz="2400" dirty="0" smtClean="0"/>
              <a:t>	                      total de l’EDA</a:t>
            </a:r>
          </a:p>
          <a:p>
            <a:r>
              <a:rPr lang="fr-FR" sz="2000" dirty="0" smtClean="0"/>
              <a:t>	                            </a:t>
            </a:r>
          </a:p>
          <a:p>
            <a:endParaRPr lang="fr-FR" sz="2000" dirty="0" smtClean="0"/>
          </a:p>
          <a:p>
            <a:r>
              <a:rPr lang="fr-FR" sz="2000" dirty="0" smtClean="0"/>
              <a:t>                   </a:t>
            </a:r>
            <a:endParaRPr lang="fr-FR" sz="2000" dirty="0" smtClean="0"/>
          </a:p>
          <a:p>
            <a:pPr>
              <a:buClr>
                <a:srgbClr val="FF3300"/>
              </a:buClr>
              <a:buFont typeface="Wingdings" pitchFamily="2" charset="2"/>
              <a:buChar char="ü"/>
            </a:pPr>
            <a:r>
              <a:rPr lang="fr-FR" sz="3200" dirty="0" smtClean="0"/>
              <a:t> Les scores totaux, verbaux et non verbaux des deux tests sont reliés de manière significative</a:t>
            </a:r>
            <a:endParaRPr lang="fr-FR" sz="3200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fr-FR" sz="2400" dirty="0" smtClean="0">
              <a:solidFill>
                <a:srgbClr val="FF0000"/>
              </a:solidFill>
            </a:endParaRPr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pPr>
              <a:buClr>
                <a:srgbClr val="FF3300"/>
              </a:buClr>
              <a:buFont typeface="Wingdings" pitchFamily="2" charset="2"/>
              <a:buChar char="ü"/>
            </a:pPr>
            <a:r>
              <a:rPr lang="fr-FR" sz="3200" dirty="0" smtClean="0"/>
              <a:t>Les observations des enseignants sont indicatives pour le repérage (questionnaires significativement corrélés aux épreuves EDA)</a:t>
            </a:r>
          </a:p>
          <a:p>
            <a:pPr>
              <a:buClr>
                <a:srgbClr val="FF3300"/>
              </a:buClr>
              <a:buFont typeface="Wingdings" pitchFamily="2" charset="2"/>
              <a:buChar char="ü"/>
            </a:pPr>
            <a:r>
              <a:rPr lang="fr-FR" sz="3200" dirty="0" smtClean="0"/>
              <a:t> Alors que les valeurs prédictives négatives sont excellentes dans plusieurs domaines, </a:t>
            </a:r>
            <a:r>
              <a:rPr lang="fr-FR" sz="3200" dirty="0"/>
              <a:t>l</a:t>
            </a:r>
            <a:r>
              <a:rPr lang="fr-FR" sz="3200" dirty="0" smtClean="0"/>
              <a:t>e repérage de REPER-CE1 souffre de mauvaises valeurs </a:t>
            </a:r>
            <a:r>
              <a:rPr lang="fr-FR" sz="3200" dirty="0" smtClean="0"/>
              <a:t>prédictives</a:t>
            </a:r>
          </a:p>
          <a:p>
            <a:pPr>
              <a:buClr>
                <a:srgbClr val="FF3300"/>
              </a:buClr>
            </a:pPr>
            <a:r>
              <a:rPr lang="fr-FR" sz="3200" dirty="0"/>
              <a:t>p</a:t>
            </a:r>
            <a:r>
              <a:rPr lang="fr-FR" sz="3200" dirty="0" smtClean="0"/>
              <a:t>ositives </a:t>
            </a:r>
            <a:r>
              <a:rPr lang="fr-FR" sz="3200" dirty="0" smtClean="0"/>
              <a:t> </a:t>
            </a:r>
            <a:r>
              <a:rPr lang="fr-FR" sz="3200" dirty="0" smtClean="0"/>
              <a:t>en raison notamment du faible nombre de participants.</a:t>
            </a:r>
            <a:r>
              <a:rPr lang="fr-FR" sz="2400" dirty="0" smtClean="0"/>
              <a:t>   </a:t>
            </a:r>
            <a:endParaRPr lang="fr-FR" sz="2400" dirty="0" smtClean="0"/>
          </a:p>
          <a:p>
            <a:pPr>
              <a:buClr>
                <a:srgbClr val="FF3300"/>
              </a:buClr>
              <a:buFont typeface="Wingdings" pitchFamily="2" charset="2"/>
              <a:buChar char="ü"/>
            </a:pPr>
            <a:endParaRPr lang="fr-FR" sz="2400" dirty="0">
              <a:solidFill>
                <a:srgbClr val="FF0000"/>
              </a:solidFill>
            </a:endParaRPr>
          </a:p>
          <a:p>
            <a:pPr>
              <a:buClr>
                <a:srgbClr val="FF3300"/>
              </a:buClr>
              <a:buFont typeface="Wingdings" pitchFamily="2" charset="2"/>
              <a:buChar char="ü"/>
            </a:pPr>
            <a:endParaRPr lang="fr-FR" sz="2400" dirty="0" smtClean="0">
              <a:solidFill>
                <a:srgbClr val="FF0000"/>
              </a:solidFill>
            </a:endParaRPr>
          </a:p>
          <a:p>
            <a:pPr>
              <a:buClr>
                <a:srgbClr val="FF3300"/>
              </a:buClr>
            </a:pPr>
            <a:endParaRPr lang="fr-FR" sz="2400" dirty="0" smtClean="0">
              <a:solidFill>
                <a:srgbClr val="FF0000"/>
              </a:solidFill>
            </a:endParaRPr>
          </a:p>
          <a:p>
            <a:pPr>
              <a:buClr>
                <a:srgbClr val="FF3300"/>
              </a:buClr>
              <a:buFont typeface="Wingdings" pitchFamily="2" charset="2"/>
              <a:buChar char="ü"/>
            </a:pPr>
            <a:endParaRPr lang="fr-FR" sz="2400" dirty="0">
              <a:solidFill>
                <a:srgbClr val="FF0000"/>
              </a:solidFill>
            </a:endParaRPr>
          </a:p>
          <a:p>
            <a:pPr>
              <a:buClr>
                <a:srgbClr val="FF3300"/>
              </a:buClr>
              <a:buFont typeface="Wingdings" pitchFamily="2" charset="2"/>
              <a:buChar char="ü"/>
            </a:pPr>
            <a:endParaRPr lang="fr-FR" sz="2400" dirty="0" smtClean="0">
              <a:solidFill>
                <a:srgbClr val="FF0000"/>
              </a:solidFill>
            </a:endParaRPr>
          </a:p>
          <a:p>
            <a:endParaRPr lang="fr-FR" sz="2400" dirty="0" smtClean="0"/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32" y="16033283"/>
            <a:ext cx="4919584" cy="403611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5218" y="16105291"/>
            <a:ext cx="4548491" cy="37444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5" name="Text Box 5"/>
          <p:cNvSpPr txBox="1">
            <a:spLocks noChangeArrowheads="1"/>
          </p:cNvSpPr>
          <p:nvPr/>
        </p:nvSpPr>
        <p:spPr bwMode="auto">
          <a:xfrm>
            <a:off x="2134" y="1296344"/>
            <a:ext cx="28803600" cy="254464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REPER-CE1: Validation d’un outil de repérage des troubles d’apprentissage en classe de CE1</a:t>
            </a:r>
          </a:p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Léa SORREAU*†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Marie Claire HAZARD*, Agnès SZIKORA§, Catherine 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FOSSOUD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§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Bruno DECARA*, Michel 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HABIB † et les équipes médico-pédagogiques des académies  de Nice et d’Aix-en-Provence</a:t>
            </a:r>
          </a:p>
          <a:p>
            <a:r>
              <a:rPr lang="fr-FR" sz="4800" dirty="0" smtClean="0"/>
              <a:t>	</a:t>
            </a:r>
            <a:r>
              <a:rPr lang="fr-FR" sz="2400" dirty="0" smtClean="0"/>
              <a:t>* LPCS </a:t>
            </a:r>
            <a:r>
              <a:rPr lang="fr-FR" sz="2400" dirty="0"/>
              <a:t>- EA </a:t>
            </a:r>
            <a:r>
              <a:rPr lang="fr-FR" sz="2400" dirty="0" smtClean="0"/>
              <a:t>1189, Université de Nice-Sophia Antipolis; † Résodys, Marseille; § Centre de Référence des troubles du langage, CHU de Nice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76" name="ZoneTexte 75"/>
          <p:cNvSpPr txBox="1"/>
          <p:nvPr/>
        </p:nvSpPr>
        <p:spPr>
          <a:xfrm>
            <a:off x="1296344" y="409012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fr-FR" sz="2400" dirty="0"/>
          </a:p>
        </p:txBody>
      </p:sp>
      <p:sp>
        <p:nvSpPr>
          <p:cNvPr id="77" name="ZoneTexte 76"/>
          <p:cNvSpPr txBox="1"/>
          <p:nvPr/>
        </p:nvSpPr>
        <p:spPr>
          <a:xfrm>
            <a:off x="1512368" y="8122569"/>
            <a:ext cx="16273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METHODE</a:t>
            </a:r>
          </a:p>
          <a:p>
            <a:endParaRPr lang="fr-FR" sz="2400" dirty="0"/>
          </a:p>
        </p:txBody>
      </p:sp>
      <p:sp>
        <p:nvSpPr>
          <p:cNvPr id="78" name="Pentagone 16"/>
          <p:cNvSpPr/>
          <p:nvPr/>
        </p:nvSpPr>
        <p:spPr>
          <a:xfrm>
            <a:off x="792288" y="9490720"/>
            <a:ext cx="20594288" cy="1080120"/>
          </a:xfrm>
          <a:prstGeom prst="homePlate">
            <a:avLst/>
          </a:prstGeom>
          <a:solidFill>
            <a:srgbClr val="FCB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 smtClean="0">
              <a:solidFill>
                <a:schemeClr val="tx1"/>
              </a:solidFill>
            </a:endParaRPr>
          </a:p>
          <a:p>
            <a:pPr algn="ctr"/>
            <a:endParaRPr lang="fr-FR" sz="28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EDA</a:t>
            </a:r>
            <a:r>
              <a:rPr lang="fr-FR" sz="2800" dirty="0" smtClean="0">
                <a:solidFill>
                  <a:schemeClr val="tx1"/>
                </a:solidFill>
              </a:rPr>
              <a:t> (nouvelle BREV)</a:t>
            </a:r>
          </a:p>
          <a:p>
            <a:pPr algn="ctr"/>
            <a:r>
              <a:rPr lang="fr-FR" sz="2800" dirty="0" err="1" smtClean="0">
                <a:solidFill>
                  <a:schemeClr val="tx1"/>
                </a:solidFill>
              </a:rPr>
              <a:t>Métaphonologie</a:t>
            </a:r>
            <a:r>
              <a:rPr lang="fr-FR" sz="2800" dirty="0" smtClean="0">
                <a:solidFill>
                  <a:schemeClr val="tx1"/>
                </a:solidFill>
              </a:rPr>
              <a:t> , Lecture, Barrage, Labyrinthe, Dictée, Mémoire de chiffres, Graphisme, Raisonnement perceptif (RVP)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                </a:t>
            </a:r>
          </a:p>
          <a:p>
            <a:endParaRPr lang="fr-FR" sz="2400" dirty="0" smtClean="0">
              <a:solidFill>
                <a:schemeClr val="tx1"/>
              </a:solidFill>
            </a:endParaRPr>
          </a:p>
        </p:txBody>
      </p:sp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4" cstate="print"/>
          <a:srcRect l="6159" t="4417" r="26091" b="7343"/>
          <a:stretch>
            <a:fillRect/>
          </a:stretch>
        </p:blipFill>
        <p:spPr bwMode="auto">
          <a:xfrm>
            <a:off x="1944418" y="22623141"/>
            <a:ext cx="5020907" cy="397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Ellipse 79"/>
          <p:cNvSpPr/>
          <p:nvPr/>
        </p:nvSpPr>
        <p:spPr>
          <a:xfrm rot="19991818">
            <a:off x="4526866" y="23984004"/>
            <a:ext cx="1482779" cy="1267786"/>
          </a:xfrm>
          <a:prstGeom prst="ellipse">
            <a:avLst/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/>
          </a:p>
        </p:txBody>
      </p:sp>
      <p:sp>
        <p:nvSpPr>
          <p:cNvPr id="81" name="ZoneTexte 80"/>
          <p:cNvSpPr txBox="1"/>
          <p:nvPr/>
        </p:nvSpPr>
        <p:spPr>
          <a:xfrm>
            <a:off x="9937304" y="243963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Scores verbaux REPER-CE1</a:t>
            </a:r>
            <a:endParaRPr lang="fr-FR" sz="1800" dirty="0"/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5" cstate="print"/>
          <a:srcRect l="6157" t="3874" r="26793" b="7012"/>
          <a:stretch>
            <a:fillRect/>
          </a:stretch>
        </p:blipFill>
        <p:spPr bwMode="auto">
          <a:xfrm>
            <a:off x="9073210" y="22695149"/>
            <a:ext cx="481827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ZoneTexte 82"/>
          <p:cNvSpPr txBox="1"/>
          <p:nvPr/>
        </p:nvSpPr>
        <p:spPr>
          <a:xfrm>
            <a:off x="3168552" y="2663335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Scores totaux  REPER-CE1</a:t>
            </a:r>
            <a:endParaRPr lang="fr-FR" sz="1800" dirty="0"/>
          </a:p>
        </p:txBody>
      </p:sp>
      <p:pic>
        <p:nvPicPr>
          <p:cNvPr id="84" name="Picture 1"/>
          <p:cNvPicPr>
            <a:picLocks noChangeAspect="1" noChangeArrowheads="1"/>
          </p:cNvPicPr>
          <p:nvPr/>
        </p:nvPicPr>
        <p:blipFill>
          <a:blip r:embed="rId6" cstate="print"/>
          <a:srcRect l="6897" t="2286" r="26437" b="6852"/>
          <a:stretch>
            <a:fillRect/>
          </a:stretch>
        </p:blipFill>
        <p:spPr bwMode="auto">
          <a:xfrm>
            <a:off x="15841962" y="22623141"/>
            <a:ext cx="469852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ZoneTexte 84"/>
          <p:cNvSpPr txBox="1"/>
          <p:nvPr/>
        </p:nvSpPr>
        <p:spPr>
          <a:xfrm>
            <a:off x="16922080" y="2658358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Scores non verbaux REPER-CE1</a:t>
            </a:r>
            <a:endParaRPr lang="fr-FR" sz="1800" dirty="0"/>
          </a:p>
        </p:txBody>
      </p:sp>
      <p:grpSp>
        <p:nvGrpSpPr>
          <p:cNvPr id="86" name="Group 12"/>
          <p:cNvGrpSpPr>
            <a:grpSpLocks/>
          </p:cNvGrpSpPr>
          <p:nvPr/>
        </p:nvGrpSpPr>
        <p:grpSpPr bwMode="auto">
          <a:xfrm>
            <a:off x="14401800" y="7186464"/>
            <a:ext cx="1728192" cy="792088"/>
            <a:chOff x="2970" y="7425"/>
            <a:chExt cx="3435" cy="1920"/>
          </a:xfrm>
        </p:grpSpPr>
        <p:sp>
          <p:nvSpPr>
            <p:cNvPr id="87" name="Rectangle 13"/>
            <p:cNvSpPr>
              <a:spLocks noChangeArrowheads="1"/>
            </p:cNvSpPr>
            <p:nvPr/>
          </p:nvSpPr>
          <p:spPr bwMode="auto">
            <a:xfrm>
              <a:off x="2970" y="7425"/>
              <a:ext cx="2985" cy="15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6000"/>
            </a:p>
          </p:txBody>
        </p:sp>
        <p:sp>
          <p:nvSpPr>
            <p:cNvPr id="88" name="AutoShape 14"/>
            <p:cNvSpPr>
              <a:spLocks noChangeShapeType="1"/>
            </p:cNvSpPr>
            <p:nvPr/>
          </p:nvSpPr>
          <p:spPr bwMode="auto">
            <a:xfrm>
              <a:off x="2970" y="7425"/>
              <a:ext cx="2985" cy="15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6000"/>
            </a:p>
          </p:txBody>
        </p:sp>
        <p:sp>
          <p:nvSpPr>
            <p:cNvPr id="89" name="AutoShape 15"/>
            <p:cNvSpPr>
              <a:spLocks noChangeShapeType="1"/>
            </p:cNvSpPr>
            <p:nvPr/>
          </p:nvSpPr>
          <p:spPr bwMode="auto">
            <a:xfrm flipH="1">
              <a:off x="2970" y="7425"/>
              <a:ext cx="2985" cy="15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6000"/>
            </a:p>
          </p:txBody>
        </p:sp>
        <p:sp>
          <p:nvSpPr>
            <p:cNvPr id="90" name="Oval 16"/>
            <p:cNvSpPr>
              <a:spLocks noChangeArrowheads="1"/>
            </p:cNvSpPr>
            <p:nvPr/>
          </p:nvSpPr>
          <p:spPr bwMode="auto">
            <a:xfrm>
              <a:off x="5610" y="8535"/>
              <a:ext cx="795" cy="81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6000"/>
            </a:p>
          </p:txBody>
        </p:sp>
      </p:grpSp>
      <p:sp>
        <p:nvSpPr>
          <p:cNvPr id="91" name="ZoneTexte 90"/>
          <p:cNvSpPr txBox="1"/>
          <p:nvPr/>
        </p:nvSpPr>
        <p:spPr>
          <a:xfrm>
            <a:off x="864296" y="4738193"/>
            <a:ext cx="231145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L’objectif de cette étude est la validation d’un nouvel outil de repérage des difficultés d’apprentissage: REPER-CE1.</a:t>
            </a:r>
          </a:p>
          <a:p>
            <a:r>
              <a:rPr lang="fr-FR" sz="3200" dirty="0" smtClean="0"/>
              <a:t>Particularités : </a:t>
            </a:r>
            <a:r>
              <a:rPr lang="fr-FR" sz="3200" b="1" dirty="0" smtClean="0"/>
              <a:t>Spécificité classe CE1</a:t>
            </a:r>
            <a:r>
              <a:rPr lang="fr-FR" sz="3200" dirty="0" smtClean="0"/>
              <a:t>, </a:t>
            </a:r>
            <a:r>
              <a:rPr lang="fr-FR" sz="3200" b="1" dirty="0" smtClean="0"/>
              <a:t>passation semi-collective, réalisée par l’enseignant.</a:t>
            </a:r>
          </a:p>
          <a:p>
            <a:r>
              <a:rPr lang="fr-FR" sz="3200" dirty="0" smtClean="0"/>
              <a:t>	                    Le but est  de repérer </a:t>
            </a:r>
            <a:r>
              <a:rPr lang="fr-FR" sz="3200" u="sng" dirty="0" smtClean="0"/>
              <a:t>3 profils  de difficultés chez les enfants </a:t>
            </a:r>
            <a:r>
              <a:rPr lang="fr-FR" sz="3200" dirty="0" smtClean="0"/>
              <a:t>: </a:t>
            </a:r>
          </a:p>
          <a:p>
            <a:r>
              <a:rPr lang="fr-FR" sz="3200" b="1" dirty="0" smtClean="0"/>
              <a:t>5 domaines évalués</a:t>
            </a:r>
            <a:r>
              <a:rPr lang="fr-FR" sz="3200" dirty="0" smtClean="0"/>
              <a:t>: Phonologie, Lecture,  Graphisme,  Attention et Séquentialité</a:t>
            </a:r>
          </a:p>
          <a:p>
            <a:endParaRPr lang="fr-FR" sz="1400" dirty="0" smtClean="0"/>
          </a:p>
          <a:p>
            <a:r>
              <a:rPr lang="fr-FR" sz="3200" dirty="0" smtClean="0"/>
              <a:t>EX: Lecture			       Graphisme</a:t>
            </a:r>
          </a:p>
        </p:txBody>
      </p:sp>
      <p:cxnSp>
        <p:nvCxnSpPr>
          <p:cNvPr id="92" name="Connecteur droit avec flèche 91"/>
          <p:cNvCxnSpPr/>
          <p:nvPr/>
        </p:nvCxnSpPr>
        <p:spPr>
          <a:xfrm flipV="1">
            <a:off x="18362240" y="5962328"/>
            <a:ext cx="122413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/>
          <p:nvPr/>
        </p:nvCxnSpPr>
        <p:spPr>
          <a:xfrm>
            <a:off x="18506256" y="6394376"/>
            <a:ext cx="115212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>
            <a:off x="18434248" y="6538392"/>
            <a:ext cx="122413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20234448" y="5602289"/>
            <a:ext cx="80648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Profil 1: Difficultés phonologiques</a:t>
            </a:r>
          </a:p>
          <a:p>
            <a:endParaRPr lang="fr-FR" sz="700" b="1" dirty="0" smtClean="0"/>
          </a:p>
          <a:p>
            <a:r>
              <a:rPr lang="fr-FR" sz="3200" b="1" dirty="0" smtClean="0"/>
              <a:t>Profil 2: Difficultés visuo-attentionnelles et de perception visuo-spatiale</a:t>
            </a:r>
          </a:p>
          <a:p>
            <a:endParaRPr lang="fr-FR" sz="700" b="1" dirty="0" smtClean="0"/>
          </a:p>
          <a:p>
            <a:r>
              <a:rPr lang="fr-FR" sz="3200" b="1" dirty="0" smtClean="0"/>
              <a:t>Profil 3: Difficultés praxiques</a:t>
            </a:r>
          </a:p>
          <a:p>
            <a:endParaRPr lang="fr-FR" sz="3200" dirty="0"/>
          </a:p>
        </p:txBody>
      </p:sp>
      <p:graphicFrame>
        <p:nvGraphicFramePr>
          <p:cNvPr id="96" name="Tableau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845610"/>
              </p:ext>
            </p:extLst>
          </p:nvPr>
        </p:nvGraphicFramePr>
        <p:xfrm>
          <a:off x="3384576" y="7186464"/>
          <a:ext cx="7493000" cy="850662"/>
        </p:xfrm>
        <a:graphic>
          <a:graphicData uri="http://schemas.openxmlformats.org/drawingml/2006/table">
            <a:tbl>
              <a:tblPr/>
              <a:tblGrid>
                <a:gridCol w="749300"/>
                <a:gridCol w="914400"/>
                <a:gridCol w="1016000"/>
                <a:gridCol w="825500"/>
                <a:gridCol w="647700"/>
                <a:gridCol w="635000"/>
                <a:gridCol w="558800"/>
                <a:gridCol w="647700"/>
                <a:gridCol w="749300"/>
                <a:gridCol w="749300"/>
              </a:tblGrid>
              <a:tr h="850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rgbClr val="244061"/>
                          </a:solidFill>
                          <a:latin typeface="Calibri"/>
                          <a:ea typeface="Calibri"/>
                          <a:cs typeface="Times New Roman"/>
                        </a:rPr>
                        <a:t>tru</a:t>
                      </a:r>
                      <a:r>
                        <a:rPr lang="en-GB" sz="2400" dirty="0">
                          <a:solidFill>
                            <a:srgbClr val="24406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rgbClr val="24406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poin</a:t>
                      </a:r>
                      <a:r>
                        <a:rPr lang="en-GB" sz="2400" dirty="0">
                          <a:solidFill>
                            <a:srgbClr val="24406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244061"/>
                          </a:solidFill>
                          <a:latin typeface="Calibri"/>
                          <a:ea typeface="Calibri"/>
                          <a:cs typeface="Times New Roman"/>
                        </a:rPr>
                        <a:t>brou </a:t>
                      </a:r>
                      <a:endParaRPr lang="fr-F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244061"/>
                          </a:solidFill>
                          <a:latin typeface="Calibri"/>
                          <a:ea typeface="Calibri"/>
                          <a:cs typeface="Times New Roman"/>
                        </a:rPr>
                        <a:t>don </a:t>
                      </a:r>
                      <a:endParaRPr lang="fr-F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244061"/>
                          </a:solidFill>
                          <a:latin typeface="Calibri"/>
                          <a:ea typeface="Calibri"/>
                          <a:cs typeface="Times New Roman"/>
                        </a:rPr>
                        <a:t>can </a:t>
                      </a:r>
                      <a:endParaRPr lang="fr-F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244061"/>
                          </a:solidFill>
                          <a:latin typeface="Calibri"/>
                          <a:ea typeface="Calibri"/>
                          <a:cs typeface="Times New Roman"/>
                        </a:rPr>
                        <a:t>pla </a:t>
                      </a:r>
                      <a:endParaRPr lang="fr-F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244061"/>
                          </a:solidFill>
                          <a:latin typeface="Calibri"/>
                          <a:ea typeface="Calibri"/>
                          <a:cs typeface="Times New Roman"/>
                        </a:rPr>
                        <a:t>gro </a:t>
                      </a:r>
                      <a:endParaRPr lang="fr-F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solidFill>
                            <a:srgbClr val="244061"/>
                          </a:solidFill>
                          <a:latin typeface="Calibri"/>
                          <a:ea typeface="Calibri"/>
                          <a:cs typeface="Times New Roman"/>
                        </a:rPr>
                        <a:t>flu </a:t>
                      </a:r>
                      <a:endParaRPr lang="fr-F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 err="1">
                          <a:solidFill>
                            <a:srgbClr val="244061"/>
                          </a:solidFill>
                          <a:latin typeface="Calibri"/>
                          <a:ea typeface="Calibri"/>
                          <a:cs typeface="Times New Roman"/>
                        </a:rPr>
                        <a:t>voi</a:t>
                      </a:r>
                      <a:r>
                        <a:rPr lang="de-DE" sz="2400" dirty="0">
                          <a:solidFill>
                            <a:srgbClr val="24406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 err="1">
                          <a:solidFill>
                            <a:srgbClr val="24406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rei</a:t>
                      </a:r>
                      <a:r>
                        <a:rPr lang="de-DE" sz="2400" dirty="0">
                          <a:solidFill>
                            <a:srgbClr val="24406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7" name="ZoneTexte 96"/>
          <p:cNvSpPr txBox="1"/>
          <p:nvPr/>
        </p:nvSpPr>
        <p:spPr>
          <a:xfrm>
            <a:off x="1584376" y="12299033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RESULTATS</a:t>
            </a:r>
            <a:endParaRPr lang="fr-FR" sz="3600" dirty="0"/>
          </a:p>
        </p:txBody>
      </p:sp>
      <p:sp>
        <p:nvSpPr>
          <p:cNvPr id="98" name="ZoneTexte 97"/>
          <p:cNvSpPr txBox="1"/>
          <p:nvPr/>
        </p:nvSpPr>
        <p:spPr>
          <a:xfrm rot="16200000">
            <a:off x="-1692088" y="17721430"/>
            <a:ext cx="39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Nombre de mots bien lus (EDA)</a:t>
            </a:r>
            <a:endParaRPr lang="fr-FR" sz="1800" dirty="0"/>
          </a:p>
        </p:txBody>
      </p:sp>
      <p:sp>
        <p:nvSpPr>
          <p:cNvPr id="99" name="ZoneTexte 98"/>
          <p:cNvSpPr txBox="1"/>
          <p:nvPr/>
        </p:nvSpPr>
        <p:spPr>
          <a:xfrm>
            <a:off x="3096544" y="2006402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Lecture REPER-CE1</a:t>
            </a:r>
            <a:endParaRPr lang="fr-FR" sz="1800" dirty="0"/>
          </a:p>
        </p:txBody>
      </p:sp>
      <p:sp>
        <p:nvSpPr>
          <p:cNvPr id="100" name="Ellipse 99"/>
          <p:cNvSpPr/>
          <p:nvPr/>
        </p:nvSpPr>
        <p:spPr>
          <a:xfrm rot="19991818">
            <a:off x="17192206" y="24128776"/>
            <a:ext cx="1896566" cy="1649973"/>
          </a:xfrm>
          <a:prstGeom prst="ellipse">
            <a:avLst/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/>
          </a:p>
        </p:txBody>
      </p:sp>
      <p:sp>
        <p:nvSpPr>
          <p:cNvPr id="101" name="Ellipse 100"/>
          <p:cNvSpPr/>
          <p:nvPr/>
        </p:nvSpPr>
        <p:spPr>
          <a:xfrm rot="19991818">
            <a:off x="11283078" y="23529501"/>
            <a:ext cx="1701744" cy="1264344"/>
          </a:xfrm>
          <a:prstGeom prst="ellipse">
            <a:avLst/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/>
          </a:p>
        </p:txBody>
      </p:sp>
      <p:sp>
        <p:nvSpPr>
          <p:cNvPr id="102" name="ZoneTexte 101"/>
          <p:cNvSpPr txBox="1"/>
          <p:nvPr/>
        </p:nvSpPr>
        <p:spPr>
          <a:xfrm>
            <a:off x="11449472" y="19886416"/>
            <a:ext cx="25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Graphisme REPER CE1</a:t>
            </a:r>
            <a:endParaRPr lang="fr-FR" sz="1800" dirty="0"/>
          </a:p>
        </p:txBody>
      </p:sp>
      <p:sp>
        <p:nvSpPr>
          <p:cNvPr id="103" name="ZoneTexte 102"/>
          <p:cNvSpPr txBox="1"/>
          <p:nvPr/>
        </p:nvSpPr>
        <p:spPr>
          <a:xfrm rot="16200000">
            <a:off x="8033739" y="1736078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Graphisme EDA</a:t>
            </a:r>
            <a:endParaRPr lang="fr-FR" sz="1800" dirty="0"/>
          </a:p>
        </p:txBody>
      </p:sp>
      <p:cxnSp>
        <p:nvCxnSpPr>
          <p:cNvPr id="104" name="Connecteur droit avec flèche 103"/>
          <p:cNvCxnSpPr/>
          <p:nvPr/>
        </p:nvCxnSpPr>
        <p:spPr>
          <a:xfrm>
            <a:off x="1800400" y="16537339"/>
            <a:ext cx="432048" cy="7920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 flipH="1">
            <a:off x="10225336" y="16969388"/>
            <a:ext cx="288032" cy="5760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llipse 105"/>
          <p:cNvSpPr/>
          <p:nvPr/>
        </p:nvSpPr>
        <p:spPr>
          <a:xfrm>
            <a:off x="10009312" y="18611035"/>
            <a:ext cx="504056" cy="100811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/>
          </a:p>
        </p:txBody>
      </p:sp>
      <p:sp>
        <p:nvSpPr>
          <p:cNvPr id="107" name="Ellipse 106"/>
          <p:cNvSpPr/>
          <p:nvPr/>
        </p:nvSpPr>
        <p:spPr>
          <a:xfrm>
            <a:off x="648272" y="17689467"/>
            <a:ext cx="2376264" cy="208823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/>
          </a:p>
        </p:txBody>
      </p:sp>
      <p:pic>
        <p:nvPicPr>
          <p:cNvPr id="108" name="Image 107"/>
          <p:cNvPicPr/>
          <p:nvPr/>
        </p:nvPicPr>
        <p:blipFill>
          <a:blip r:embed="rId7" cstate="print"/>
          <a:srcRect l="6117" t="4342" r="20480" b="8822"/>
          <a:stretch>
            <a:fillRect/>
          </a:stretch>
        </p:blipFill>
        <p:spPr bwMode="auto">
          <a:xfrm>
            <a:off x="19082320" y="13667184"/>
            <a:ext cx="43204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ZoneTexte 108"/>
          <p:cNvSpPr txBox="1"/>
          <p:nvPr/>
        </p:nvSpPr>
        <p:spPr>
          <a:xfrm rot="16200000">
            <a:off x="18094144" y="14814766"/>
            <a:ext cx="20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Graphisme EDA</a:t>
            </a:r>
            <a:endParaRPr lang="fr-FR" sz="1800" dirty="0"/>
          </a:p>
        </p:txBody>
      </p:sp>
      <p:sp>
        <p:nvSpPr>
          <p:cNvPr id="110" name="ZoneTexte 109"/>
          <p:cNvSpPr txBox="1"/>
          <p:nvPr/>
        </p:nvSpPr>
        <p:spPr>
          <a:xfrm>
            <a:off x="22250672" y="17267583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Copie de phrase REPER CE1</a:t>
            </a:r>
            <a:endParaRPr lang="fr-FR" sz="1800" dirty="0"/>
          </a:p>
        </p:txBody>
      </p:sp>
      <p:pic>
        <p:nvPicPr>
          <p:cNvPr id="111" name="Image 110"/>
          <p:cNvPicPr/>
          <p:nvPr/>
        </p:nvPicPr>
        <p:blipFill>
          <a:blip r:embed="rId8" cstate="print"/>
          <a:srcRect l="7667" t="2526" r="23328" b="6560"/>
          <a:stretch>
            <a:fillRect/>
          </a:stretch>
        </p:blipFill>
        <p:spPr bwMode="auto">
          <a:xfrm>
            <a:off x="24194888" y="13577284"/>
            <a:ext cx="3960440" cy="361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ZoneTexte 111"/>
          <p:cNvSpPr txBox="1"/>
          <p:nvPr/>
        </p:nvSpPr>
        <p:spPr>
          <a:xfrm rot="16200000">
            <a:off x="22666652" y="14922778"/>
            <a:ext cx="25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Barrage et RVP EDA</a:t>
            </a:r>
            <a:endParaRPr lang="fr-FR" sz="1800" dirty="0"/>
          </a:p>
        </p:txBody>
      </p:sp>
      <p:sp>
        <p:nvSpPr>
          <p:cNvPr id="113" name="ZoneTexte 112"/>
          <p:cNvSpPr txBox="1"/>
          <p:nvPr/>
        </p:nvSpPr>
        <p:spPr>
          <a:xfrm>
            <a:off x="18074208" y="17771641"/>
            <a:ext cx="10369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ü"/>
            </a:pPr>
            <a:r>
              <a:rPr lang="fr-FR" sz="2800" dirty="0" smtClean="0"/>
              <a:t> L’épreuve Copie de phrases montre de bonnes corrélations avec le graphisme, la barrage et le RVP de l’EDA. De plus, elle explique 58 % de la variance du score total de l’EDA.</a:t>
            </a:r>
            <a:endParaRPr lang="fr-FR" sz="2800" dirty="0"/>
          </a:p>
        </p:txBody>
      </p:sp>
      <p:sp>
        <p:nvSpPr>
          <p:cNvPr id="114" name="ZoneTexte 113"/>
          <p:cNvSpPr txBox="1"/>
          <p:nvPr/>
        </p:nvSpPr>
        <p:spPr>
          <a:xfrm>
            <a:off x="1656384" y="22986088"/>
            <a:ext cx="461665" cy="22322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800" dirty="0" smtClean="0"/>
              <a:t>Scores totaux  EDA</a:t>
            </a:r>
            <a:endParaRPr lang="fr-FR" sz="1800" dirty="0"/>
          </a:p>
        </p:txBody>
      </p:sp>
      <p:sp>
        <p:nvSpPr>
          <p:cNvPr id="115" name="ZoneTexte 114"/>
          <p:cNvSpPr txBox="1"/>
          <p:nvPr/>
        </p:nvSpPr>
        <p:spPr>
          <a:xfrm rot="16200000">
            <a:off x="7689088" y="2380953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Scores verbaux  EDA</a:t>
            </a:r>
            <a:endParaRPr lang="fr-FR" sz="1800" dirty="0"/>
          </a:p>
        </p:txBody>
      </p:sp>
      <p:sp>
        <p:nvSpPr>
          <p:cNvPr id="116" name="ZoneTexte 115"/>
          <p:cNvSpPr txBox="1"/>
          <p:nvPr/>
        </p:nvSpPr>
        <p:spPr>
          <a:xfrm rot="16200000">
            <a:off x="14133803" y="2384553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Scores non verbaux EDA</a:t>
            </a:r>
            <a:endParaRPr lang="fr-FR" sz="1800" dirty="0"/>
          </a:p>
        </p:txBody>
      </p:sp>
      <p:sp>
        <p:nvSpPr>
          <p:cNvPr id="117" name="ZoneTexte 116"/>
          <p:cNvSpPr txBox="1"/>
          <p:nvPr/>
        </p:nvSpPr>
        <p:spPr>
          <a:xfrm>
            <a:off x="20954528" y="22985540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>
                <a:sym typeface="Wingdings" pitchFamily="2" charset="2"/>
              </a:rPr>
              <a:t>Idée du niveau global de l’enfant et par domaine. </a:t>
            </a:r>
            <a:endParaRPr lang="fr-FR" sz="2800" dirty="0" smtClean="0"/>
          </a:p>
          <a:p>
            <a:pPr algn="just">
              <a:buFont typeface="Wingdings" pitchFamily="2" charset="2"/>
              <a:buChar char="è"/>
            </a:pPr>
            <a:r>
              <a:rPr lang="fr-FR" sz="2800" dirty="0" smtClean="0">
                <a:sym typeface="Wingdings" pitchFamily="2" charset="2"/>
              </a:rPr>
              <a:t>Objectif repérage, prévention et aide aux enfants ayant des performances « normales-basses » (entre </a:t>
            </a:r>
            <a:r>
              <a:rPr lang="fr-FR" sz="2800" dirty="0" err="1" smtClean="0">
                <a:sym typeface="Wingdings" pitchFamily="2" charset="2"/>
              </a:rPr>
              <a:t>moy</a:t>
            </a:r>
            <a:r>
              <a:rPr lang="fr-FR" sz="2800" dirty="0" smtClean="0">
                <a:sym typeface="Wingdings" pitchFamily="2" charset="2"/>
              </a:rPr>
              <a:t> et -1s.d.). Prise en charge pédagogique adaptée. Les enfants  avec des troubles plus importants sont déjà pris en charge</a:t>
            </a:r>
          </a:p>
        </p:txBody>
      </p:sp>
      <p:pic>
        <p:nvPicPr>
          <p:cNvPr id="118" name="Image 117" descr="Resodys-logo-120417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9"/>
            <a:ext cx="3111688" cy="932716"/>
          </a:xfrm>
          <a:prstGeom prst="rect">
            <a:avLst/>
          </a:prstGeom>
        </p:spPr>
      </p:pic>
      <p:pic>
        <p:nvPicPr>
          <p:cNvPr id="119" name="Image 118" descr="académie-58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465" y="20600"/>
            <a:ext cx="1549400" cy="736600"/>
          </a:xfrm>
          <a:prstGeom prst="rect">
            <a:avLst/>
          </a:prstGeom>
        </p:spPr>
      </p:pic>
      <p:pic>
        <p:nvPicPr>
          <p:cNvPr id="120" name="Image 1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70687" y="648272"/>
            <a:ext cx="1352986" cy="1656184"/>
          </a:xfrm>
          <a:prstGeom prst="rect">
            <a:avLst/>
          </a:prstGeom>
        </p:spPr>
      </p:pic>
      <p:pic>
        <p:nvPicPr>
          <p:cNvPr id="121" name="Image 120"/>
          <p:cNvPicPr>
            <a:picLocks noChangeAspect="1"/>
          </p:cNvPicPr>
          <p:nvPr/>
        </p:nvPicPr>
        <p:blipFill rotWithShape="1">
          <a:blip r:embed="rId12"/>
          <a:srcRect l="15775" t="10141" r="11982" b="56936"/>
          <a:stretch/>
        </p:blipFill>
        <p:spPr>
          <a:xfrm>
            <a:off x="25414091" y="14796"/>
            <a:ext cx="1877143" cy="1152000"/>
          </a:xfrm>
          <a:prstGeom prst="rect">
            <a:avLst/>
          </a:prstGeom>
        </p:spPr>
      </p:pic>
      <p:pic>
        <p:nvPicPr>
          <p:cNvPr id="122" name="Image 121" descr="logo_amu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546" y="0"/>
            <a:ext cx="3061623" cy="1048606"/>
          </a:xfrm>
          <a:prstGeom prst="rect">
            <a:avLst/>
          </a:prstGeom>
        </p:spPr>
      </p:pic>
      <p:sp>
        <p:nvSpPr>
          <p:cNvPr id="123" name="Rectangle 122"/>
          <p:cNvSpPr/>
          <p:nvPr/>
        </p:nvSpPr>
        <p:spPr>
          <a:xfrm>
            <a:off x="21622772" y="3222994"/>
            <a:ext cx="720090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fr-F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Les auteurs remercient </a:t>
            </a:r>
            <a:r>
              <a:rPr lang="fr-FR" sz="1600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Suzan</a:t>
            </a:r>
            <a:r>
              <a:rPr lang="fr-FR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AZZAM et  Sandy PRATO pour leur participation au recueil des données</a:t>
            </a:r>
            <a:r>
              <a:rPr lang="fr-FR" sz="20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199192" y="31068648"/>
            <a:ext cx="26663816" cy="37170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  <a:p>
            <a:r>
              <a:rPr lang="fr-FR" sz="3600" dirty="0" smtClean="0">
                <a:sym typeface="Wingdings" pitchFamily="2" charset="2"/>
              </a:rPr>
              <a:t>-Les enseignants peuvent s’appuyer sur les scores totaux et sur le score de lecture de REPER-CE1 pour repérer les enfants à risque de troubles spécifiques d’apprentissage.</a:t>
            </a:r>
          </a:p>
          <a:p>
            <a:r>
              <a:rPr lang="fr-FR" sz="3600" dirty="0" smtClean="0">
                <a:sym typeface="Wingdings" pitchFamily="2" charset="2"/>
              </a:rPr>
              <a:t>-REPER-CE1 permet un repérage des profils 2 et 3 grâce à la bonne </a:t>
            </a:r>
            <a:r>
              <a:rPr lang="fr-FR" sz="3600" dirty="0" err="1" smtClean="0">
                <a:sym typeface="Wingdings" pitchFamily="2" charset="2"/>
              </a:rPr>
              <a:t>prédictivité</a:t>
            </a:r>
            <a:r>
              <a:rPr lang="fr-FR" sz="3600" dirty="0" smtClean="0">
                <a:sym typeface="Wingdings" pitchFamily="2" charset="2"/>
              </a:rPr>
              <a:t> des épreuves praxiques et à la mesure de la rapidité et de l’exactitude de lecture</a:t>
            </a:r>
            <a:endParaRPr lang="fr-FR" sz="3600" dirty="0" smtClean="0">
              <a:solidFill>
                <a:srgbClr val="FF0000"/>
              </a:solidFill>
            </a:endParaRPr>
          </a:p>
          <a:p>
            <a:r>
              <a:rPr lang="fr-FR" sz="3600" dirty="0" smtClean="0">
                <a:sym typeface="Wingdings" pitchFamily="2" charset="2"/>
              </a:rPr>
              <a:t>-La passation des épreuves phonologiques en collectif ne semble pas suffisamment discriminante et doit faire l’objet d’explorations ultérieures.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ZoneTexte 125"/>
          <p:cNvSpPr txBox="1"/>
          <p:nvPr/>
        </p:nvSpPr>
        <p:spPr>
          <a:xfrm>
            <a:off x="10151760" y="2676824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Scores verbaux REPER-CE1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9234392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482</Words>
  <Application>Microsoft Macintosh PowerPoint</Application>
  <PresentationFormat>Personnalisé</PresentationFormat>
  <Paragraphs>110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Résodys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Habib</dc:creator>
  <cp:lastModifiedBy>Michel Habib</cp:lastModifiedBy>
  <cp:revision>2</cp:revision>
  <dcterms:created xsi:type="dcterms:W3CDTF">2013-05-09T16:27:55Z</dcterms:created>
  <dcterms:modified xsi:type="dcterms:W3CDTF">2013-05-09T16:47:57Z</dcterms:modified>
</cp:coreProperties>
</file>